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4EC"/>
    <a:srgbClr val="B3AB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4" autoAdjust="0"/>
    <p:restoredTop sz="94648"/>
  </p:normalViewPr>
  <p:slideViewPr>
    <p:cSldViewPr snapToGrid="0">
      <p:cViewPr>
        <p:scale>
          <a:sx n="70" d="100"/>
          <a:sy n="70" d="100"/>
        </p:scale>
        <p:origin x="480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93559-B3C4-487C-98BD-26E03D354DED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4EDA8-07B9-4A42-8E66-384D010543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983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B7C0E2-920A-4FC1-8BA5-82DF5EE5D27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410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092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13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830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89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026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828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00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01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17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975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68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C064A-23CF-49BC-B686-37C5E82CF209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1941-2B45-4956-B51F-B41C8C4CD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98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653E18-1F2F-4B50-B36D-4FD2CD5EC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187" y="227650"/>
            <a:ext cx="5854819" cy="635742"/>
          </a:xfrm>
        </p:spPr>
        <p:txBody>
          <a:bodyPr>
            <a:normAutofit/>
          </a:bodyPr>
          <a:lstStyle/>
          <a:p>
            <a:pPr algn="l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Novotel Okinawa Naha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1E84B6-6855-4809-B4F7-57FEC32FB366}"/>
              </a:ext>
            </a:extLst>
          </p:cNvPr>
          <p:cNvSpPr txBox="1"/>
          <p:nvPr/>
        </p:nvSpPr>
        <p:spPr>
          <a:xfrm>
            <a:off x="4567818" y="5195503"/>
            <a:ext cx="4367196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Basic Information</a:t>
            </a:r>
          </a:p>
          <a:p>
            <a:r>
              <a:rPr lang="en-US" altLang="ja-JP" sz="1100" dirty="0"/>
              <a:t>Address: 40 Matsukawa, Naha, Okinawa, Japan   TEL: +81-98-887-1111</a:t>
            </a:r>
            <a:br>
              <a:rPr lang="en-US" altLang="ja-JP" sz="1100" dirty="0"/>
            </a:br>
            <a:r>
              <a:rPr lang="en-US" altLang="ja-JP" sz="1100" dirty="0"/>
              <a:t>Access: Approx. 25 minutes by car from Naha Airport / Approx. 40 minutes by Route Bus No.125</a:t>
            </a:r>
            <a:br>
              <a:rPr lang="en-US" altLang="ja-JP" sz="1100" dirty="0"/>
            </a:br>
            <a:r>
              <a:rPr lang="en-US" altLang="ja-JP" sz="1100" dirty="0"/>
              <a:t>Number of Rooms: 328 (Maximum Capacity: 1,082 guests)</a:t>
            </a:r>
            <a:br>
              <a:rPr lang="en-US" altLang="ja-JP" sz="1100" dirty="0"/>
            </a:br>
            <a:r>
              <a:rPr lang="en-US" altLang="ja-JP" sz="1100" dirty="0"/>
              <a:t>Exclusive Use: Available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35F038D6-4197-42E6-921C-A48FC6C61A0D}"/>
              </a:ext>
            </a:extLst>
          </p:cNvPr>
          <p:cNvSpPr txBox="1">
            <a:spLocks/>
          </p:cNvSpPr>
          <p:nvPr/>
        </p:nvSpPr>
        <p:spPr>
          <a:xfrm>
            <a:off x="159808" y="999748"/>
            <a:ext cx="4283339" cy="6258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800" dirty="0"/>
              <a:t>We offer three banquet rooms and a private poolside BBQ terrace.</a:t>
            </a:r>
            <a:endParaRPr lang="ja-JP" altLang="en-US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56BC72F7-1F73-4D67-88C4-9EBBD331426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4004" y="7035257"/>
            <a:ext cx="1056202" cy="420746"/>
          </a:xfrm>
          <a:prstGeom prst="rect">
            <a:avLst/>
          </a:prstGeom>
        </p:spPr>
      </p:pic>
      <p:sp>
        <p:nvSpPr>
          <p:cNvPr id="26" name="正方形/長方形 42">
            <a:extLst>
              <a:ext uri="{FF2B5EF4-FFF2-40B4-BE49-F238E27FC236}">
                <a16:creationId xmlns:a16="http://schemas.microsoft.com/office/drawing/2014/main" id="{4E5BC8D0-36B8-4760-AC00-5AA61CF68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7410" y="4541340"/>
            <a:ext cx="44243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Easy access to the airport and northern Okinawa. Just a 15-min walk to Shuri Castle and Ryukyu culture experiences nearby.</a:t>
            </a:r>
            <a:endParaRPr lang="en-US" altLang="ja-JP" sz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フッター プレースホルダー 1">
            <a:extLst>
              <a:ext uri="{FF2B5EF4-FFF2-40B4-BE49-F238E27FC236}">
                <a16:creationId xmlns:a16="http://schemas.microsoft.com/office/drawing/2014/main" id="{3618E74E-AD22-9F4E-8DD8-1F3CA9CF6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811" y="6550667"/>
            <a:ext cx="8837001" cy="230995"/>
          </a:xfrm>
        </p:spPr>
        <p:txBody>
          <a:bodyPr/>
          <a:lstStyle/>
          <a:p>
            <a:pPr algn="l">
              <a:defRPr/>
            </a:pPr>
            <a:r>
              <a:rPr lang="en-US" altLang="ja-JP" dirty="0"/>
              <a:t>©2024 OCVB All rights Reserved.       </a:t>
            </a:r>
            <a:r>
              <a:rPr lang="ja-JP" altLang="en-US" dirty="0"/>
              <a:t>　　　　　　　　　　　　　　　　　　</a:t>
            </a:r>
            <a:r>
              <a:rPr lang="en-US" altLang="ja-JP" dirty="0"/>
              <a:t>       </a:t>
            </a:r>
            <a:r>
              <a:rPr lang="ja-JP" altLang="en-US" dirty="0"/>
              <a:t>一般財団法人沖縄観光コンベンションビューロー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0D8A6873-57F3-1243-9A1C-54981C2B4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436805"/>
              </p:ext>
            </p:extLst>
          </p:nvPr>
        </p:nvGraphicFramePr>
        <p:xfrm>
          <a:off x="4578311" y="3438916"/>
          <a:ext cx="4309506" cy="1025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415">
                  <a:extLst>
                    <a:ext uri="{9D8B030D-6E8A-4147-A177-3AD203B41FA5}">
                      <a16:colId xmlns:a16="http://schemas.microsoft.com/office/drawing/2014/main" val="148916978"/>
                    </a:ext>
                  </a:extLst>
                </a:gridCol>
                <a:gridCol w="445574">
                  <a:extLst>
                    <a:ext uri="{9D8B030D-6E8A-4147-A177-3AD203B41FA5}">
                      <a16:colId xmlns:a16="http://schemas.microsoft.com/office/drawing/2014/main" val="351006551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3401901847"/>
                    </a:ext>
                  </a:extLst>
                </a:gridCol>
                <a:gridCol w="463550">
                  <a:extLst>
                    <a:ext uri="{9D8B030D-6E8A-4147-A177-3AD203B41FA5}">
                      <a16:colId xmlns:a16="http://schemas.microsoft.com/office/drawing/2014/main" val="3962072711"/>
                    </a:ext>
                  </a:extLst>
                </a:gridCol>
                <a:gridCol w="456812">
                  <a:extLst>
                    <a:ext uri="{9D8B030D-6E8A-4147-A177-3AD203B41FA5}">
                      <a16:colId xmlns:a16="http://schemas.microsoft.com/office/drawing/2014/main" val="3424438405"/>
                    </a:ext>
                  </a:extLst>
                </a:gridCol>
                <a:gridCol w="688071">
                  <a:extLst>
                    <a:ext uri="{9D8B030D-6E8A-4147-A177-3AD203B41FA5}">
                      <a16:colId xmlns:a16="http://schemas.microsoft.com/office/drawing/2014/main" val="4214668919"/>
                    </a:ext>
                  </a:extLst>
                </a:gridCol>
                <a:gridCol w="757934">
                  <a:extLst>
                    <a:ext uri="{9D8B030D-6E8A-4147-A177-3AD203B41FA5}">
                      <a16:colId xmlns:a16="http://schemas.microsoft.com/office/drawing/2014/main" val="2551336774"/>
                    </a:ext>
                  </a:extLst>
                </a:gridCol>
              </a:tblGrid>
              <a:tr h="210996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Banquet</a:t>
                      </a:r>
                      <a:r>
                        <a:rPr kumimoji="1" lang="ja-JP" altLang="en-US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1" lang="en-US" altLang="ja-JP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Rooms</a:t>
                      </a:r>
                      <a:endParaRPr kumimoji="1" lang="ja-JP" altLang="en-US" sz="800" b="0" dirty="0">
                        <a:solidFill>
                          <a:sysClr val="windowText" lastClr="000000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E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Capacity</a:t>
                      </a:r>
                      <a:endParaRPr kumimoji="1" lang="ja-JP" altLang="en-US" sz="800" b="0" dirty="0">
                        <a:solidFill>
                          <a:sysClr val="windowText" lastClr="000000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b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b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b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Area</a:t>
                      </a:r>
                      <a:r>
                        <a:rPr kumimoji="1" lang="ja-JP" altLang="en-US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（</a:t>
                      </a:r>
                      <a:r>
                        <a:rPr lang="en-US" altLang="ja-JP" sz="8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㎡</a:t>
                      </a:r>
                      <a:r>
                        <a:rPr kumimoji="1" lang="ja-JP" altLang="en-US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E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Celling</a:t>
                      </a:r>
                      <a:r>
                        <a:rPr kumimoji="1" lang="ja-JP" altLang="en-US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1" lang="en-US" altLang="ja-JP" sz="800" b="0" dirty="0" err="1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Heght</a:t>
                      </a:r>
                      <a:r>
                        <a:rPr kumimoji="1" lang="en" altLang="ja-JP" sz="800" b="0" dirty="0">
                          <a:solidFill>
                            <a:sysClr val="windowText" lastClr="000000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(m)</a:t>
                      </a:r>
                      <a:endParaRPr kumimoji="1" lang="ja-JP" altLang="en-US" sz="800" b="0" dirty="0">
                        <a:solidFill>
                          <a:sysClr val="windowText" lastClr="000000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02463"/>
                  </a:ext>
                </a:extLst>
              </a:tr>
              <a:tr h="192369">
                <a:tc vMerge="1">
                  <a:txBody>
                    <a:bodyPr/>
                    <a:lstStyle/>
                    <a:p>
                      <a:endParaRPr kumimoji="1" lang="ja-JP" altLang="en-US" sz="900" b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700" b="0" dirty="0">
                          <a:solidFill>
                            <a:sysClr val="windowText" lastClr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Theater</a:t>
                      </a:r>
                      <a:endParaRPr lang="ja-JP" sz="700" b="0" dirty="0">
                        <a:solidFill>
                          <a:sysClr val="windowText" lastClr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700" b="0" dirty="0">
                          <a:solidFill>
                            <a:sysClr val="windowText" lastClr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Classroom</a:t>
                      </a:r>
                      <a:endParaRPr lang="ja-JP" sz="700" b="0" dirty="0">
                        <a:solidFill>
                          <a:sysClr val="windowText" lastClr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700" b="0" dirty="0">
                          <a:solidFill>
                            <a:sysClr val="windowText" lastClr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Banquet Style</a:t>
                      </a:r>
                      <a:endParaRPr lang="ja-JP" sz="700" b="0" dirty="0">
                        <a:solidFill>
                          <a:sysClr val="windowText" lastClr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700" b="0" dirty="0">
                          <a:solidFill>
                            <a:sysClr val="windowText" lastClr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Buffet</a:t>
                      </a:r>
                    </a:p>
                    <a:p>
                      <a:pPr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altLang="ja-JP" sz="700" b="0" dirty="0">
                          <a:solidFill>
                            <a:sysClr val="windowText" lastClr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  <a:cs typeface="Times New Roman" panose="02020603050405020304" pitchFamily="18" charset="0"/>
                        </a:rPr>
                        <a:t>Style</a:t>
                      </a:r>
                      <a:endParaRPr lang="ja-JP" sz="700" b="0" dirty="0">
                        <a:solidFill>
                          <a:sysClr val="windowText" lastClr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4EC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900" b="0">
                        <a:solidFill>
                          <a:schemeClr val="tx1"/>
                        </a:solidFill>
                        <a:effectLst/>
                        <a:latin typeface="MS Gothic" panose="020B0609070205080204" pitchFamily="49" charset="-128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900" b="0">
                        <a:solidFill>
                          <a:schemeClr val="tx1"/>
                        </a:solidFill>
                        <a:effectLst/>
                        <a:latin typeface="MS Gothic" panose="020B0609070205080204" pitchFamily="49" charset="-128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405547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L`arbre</a:t>
                      </a:r>
                      <a:endParaRPr lang="en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2.8～3.8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9683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Le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lang="en-US" altLang="ja-JP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ciel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430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2.8～3.8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177422"/>
                  </a:ext>
                </a:extLst>
              </a:tr>
              <a:tr h="17929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Le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vent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2.85～4.05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804320"/>
                  </a:ext>
                </a:extLst>
              </a:tr>
            </a:tbl>
          </a:graphicData>
        </a:graphic>
      </p:graphicFrame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5670959E-1BBF-0943-BF05-AE86FAF40F17}"/>
              </a:ext>
            </a:extLst>
          </p:cNvPr>
          <p:cNvCxnSpPr>
            <a:cxnSpLocks/>
          </p:cNvCxnSpPr>
          <p:nvPr/>
        </p:nvCxnSpPr>
        <p:spPr>
          <a:xfrm flipV="1">
            <a:off x="184399" y="861255"/>
            <a:ext cx="8775203" cy="0"/>
          </a:xfrm>
          <a:prstGeom prst="line">
            <a:avLst/>
          </a:prstGeom>
          <a:ln w="76200">
            <a:solidFill>
              <a:srgbClr val="B3AB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A69F955D-13BE-D642-B73F-95B4181CB457}"/>
              </a:ext>
            </a:extLst>
          </p:cNvPr>
          <p:cNvCxnSpPr>
            <a:cxnSpLocks/>
          </p:cNvCxnSpPr>
          <p:nvPr/>
        </p:nvCxnSpPr>
        <p:spPr>
          <a:xfrm flipV="1">
            <a:off x="184399" y="6430476"/>
            <a:ext cx="8775203" cy="0"/>
          </a:xfrm>
          <a:prstGeom prst="line">
            <a:avLst/>
          </a:prstGeom>
          <a:ln w="76200">
            <a:solidFill>
              <a:srgbClr val="B3AB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図 11">
            <a:extLst>
              <a:ext uri="{FF2B5EF4-FFF2-40B4-BE49-F238E27FC236}">
                <a16:creationId xmlns:a16="http://schemas.microsoft.com/office/drawing/2014/main" id="{1F5D7CD4-AF44-72A8-035A-CA8B62D14E2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1475" y="1711401"/>
            <a:ext cx="3853125" cy="2188571"/>
          </a:xfrm>
          <a:prstGeom prst="rect">
            <a:avLst/>
          </a:prstGeom>
        </p:spPr>
      </p:pic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47E18B1-D06C-407E-9C72-F07BAD9DF71C}"/>
              </a:ext>
            </a:extLst>
          </p:cNvPr>
          <p:cNvSpPr/>
          <p:nvPr/>
        </p:nvSpPr>
        <p:spPr>
          <a:xfrm>
            <a:off x="426547" y="1798246"/>
            <a:ext cx="828897" cy="3533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dirty="0" err="1">
                <a:solidFill>
                  <a:schemeClr val="bg1"/>
                </a:solidFill>
              </a:rPr>
              <a:t>L`arbre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  <p:pic>
        <p:nvPicPr>
          <p:cNvPr id="6" name="図 5" descr="夜の街の風景&#10;&#10;AI 生成コンテンツは誤りを含む可能性があります。">
            <a:extLst>
              <a:ext uri="{FF2B5EF4-FFF2-40B4-BE49-F238E27FC236}">
                <a16:creationId xmlns:a16="http://schemas.microsoft.com/office/drawing/2014/main" id="{EA9EC459-6647-31C1-977F-6E468F9024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57"/>
          <a:stretch>
            <a:fillRect/>
          </a:stretch>
        </p:blipFill>
        <p:spPr>
          <a:xfrm>
            <a:off x="362171" y="3986386"/>
            <a:ext cx="3862429" cy="228544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88A541D-34D8-1FB1-AC43-D24B4A8956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8311" y="1015847"/>
            <a:ext cx="4310246" cy="2347163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58523FF-7B92-6448-B87A-7297E36F9312}"/>
              </a:ext>
            </a:extLst>
          </p:cNvPr>
          <p:cNvSpPr/>
          <p:nvPr/>
        </p:nvSpPr>
        <p:spPr>
          <a:xfrm>
            <a:off x="426547" y="4079771"/>
            <a:ext cx="1102449" cy="3505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</a:rPr>
              <a:t>BBQ</a:t>
            </a:r>
            <a:r>
              <a:rPr kumimoji="1" lang="ja-JP" altLang="en-US" sz="1200" b="1" dirty="0">
                <a:solidFill>
                  <a:schemeClr val="bg1"/>
                </a:solidFill>
              </a:rPr>
              <a:t> </a:t>
            </a:r>
            <a:r>
              <a:rPr kumimoji="1" lang="en-US" altLang="ja-JP" sz="1200" b="1" dirty="0">
                <a:solidFill>
                  <a:schemeClr val="bg1"/>
                </a:solidFill>
              </a:rPr>
              <a:t>Terrace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316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2478</TotalTime>
  <Words>162</Words>
  <Application>Microsoft Office PowerPoint</Application>
  <PresentationFormat>画面に合わせる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MS PGothic</vt:lpstr>
      <vt:lpstr>游ゴシック</vt:lpstr>
      <vt:lpstr>Arial</vt:lpstr>
      <vt:lpstr>Calibri</vt:lpstr>
      <vt:lpstr>Calibri Light</vt:lpstr>
      <vt:lpstr>Office テーマ</vt:lpstr>
      <vt:lpstr>Novotel Okinawa Naha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ノボテル沖縄那覇</dc:title>
  <dc:subject/>
  <dc:creator>m.shozo</dc:creator>
  <cp:keywords/>
  <dc:description/>
  <cp:lastModifiedBy>泉 暁夫</cp:lastModifiedBy>
  <cp:revision>185</cp:revision>
  <cp:lastPrinted>2019-12-10T02:30:41Z</cp:lastPrinted>
  <dcterms:created xsi:type="dcterms:W3CDTF">2019-10-02T06:18:56Z</dcterms:created>
  <dcterms:modified xsi:type="dcterms:W3CDTF">2025-12-03T04:37:24Z</dcterms:modified>
  <cp:category/>
</cp:coreProperties>
</file>